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21814249-11A7-455B-88F2-4A8F3FEC42A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014E5CD9-39DE-45D9-9810-D0A6E3850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6.2 Water and Diffusion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mbrane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858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Saturated vs. Unsaturated Fatty Acids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more unsaturated fatty acids, the more fluid the membrane.</a:t>
            </a:r>
          </a:p>
          <a:p>
            <a:endParaRPr lang="en-US" sz="3200" dirty="0" smtClean="0"/>
          </a:p>
          <a:p>
            <a:r>
              <a:rPr lang="en-US" sz="3200" dirty="0" smtClean="0"/>
              <a:t>Caribou example</a:t>
            </a:r>
            <a:endParaRPr lang="en-US" sz="3200" dirty="0"/>
          </a:p>
        </p:txBody>
      </p:sp>
      <p:pic>
        <p:nvPicPr>
          <p:cNvPr id="4" name="Picture 3" descr="Carib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048000"/>
            <a:ext cx="4859387" cy="360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Strengthens the fluid mosaic</a:t>
            </a:r>
          </a:p>
          <a:p>
            <a:endParaRPr lang="en-US" sz="3200" dirty="0" smtClean="0"/>
          </a:p>
          <a:p>
            <a:r>
              <a:rPr lang="en-US" sz="3200" dirty="0" smtClean="0"/>
              <a:t>Keeps tails separated</a:t>
            </a:r>
            <a:endParaRPr lang="en-US" sz="3200" dirty="0"/>
          </a:p>
        </p:txBody>
      </p:sp>
      <p:pic>
        <p:nvPicPr>
          <p:cNvPr id="4" name="Picture 3" descr="choleste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124199"/>
            <a:ext cx="3276600" cy="326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Membrane/Transport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3200" dirty="0" smtClean="0"/>
          </a:p>
          <a:p>
            <a:r>
              <a:rPr lang="en-US" sz="3200" dirty="0" smtClean="0"/>
              <a:t>May extend through one or both layers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Determine which particles can pass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Markers- recognize chemicals/fight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Cellular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Osmosis</a:t>
            </a:r>
          </a:p>
          <a:p>
            <a:pPr lvl="1">
              <a:buFontTx/>
              <a:buChar char="-"/>
            </a:pPr>
            <a:r>
              <a:rPr lang="en-US" sz="3000" dirty="0" smtClean="0"/>
              <a:t>diffusion of water across a membrane</a:t>
            </a:r>
          </a:p>
          <a:p>
            <a:pPr lvl="1">
              <a:buFontTx/>
              <a:buChar char="-"/>
            </a:pPr>
            <a:r>
              <a:rPr lang="en-US" sz="3000" dirty="0" smtClean="0"/>
              <a:t>helps to maintain homeostasis</a:t>
            </a:r>
          </a:p>
          <a:p>
            <a:pPr lvl="1">
              <a:buFontTx/>
              <a:buChar char="-"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Why should I avoid drinking sea water?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r>
              <a:rPr lang="en-US" sz="3000" dirty="0" smtClean="0"/>
              <a:t>Isn’t some water better than no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saltwater is 4 times more salty than your blood.  The water from your blood passes into </a:t>
            </a:r>
            <a:r>
              <a:rPr lang="en-US" sz="3200" dirty="0" smtClean="0"/>
              <a:t>your </a:t>
            </a:r>
            <a:r>
              <a:rPr lang="en-US" sz="3200" dirty="0" smtClean="0"/>
              <a:t>stomach to dilute the salt concentration causing diarrhea.  The water from your body cells pass into the blood to dilute the rising salt concentration causing hallucinations, seizures, and heart problems.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way will the water cross?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920085"/>
            <a:ext cx="4267200" cy="44348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Since the particles cannot cross, the water  will cross</a:t>
            </a:r>
          </a:p>
          <a:p>
            <a:endParaRPr lang="en-US" dirty="0" smtClean="0"/>
          </a:p>
          <a:p>
            <a:r>
              <a:rPr lang="en-US" dirty="0" smtClean="0"/>
              <a:t>High to low concentration</a:t>
            </a:r>
          </a:p>
          <a:p>
            <a:endParaRPr lang="en-US" dirty="0" smtClean="0"/>
          </a:p>
          <a:p>
            <a:r>
              <a:rPr lang="en-US" dirty="0" smtClean="0"/>
              <a:t>Right to Left </a:t>
            </a:r>
            <a:r>
              <a:rPr lang="en-US" dirty="0" smtClean="0">
                <a:sym typeface="Wingdings" pitchFamily="2" charset="2"/>
              </a:rPr>
              <a:t> dilutes solute concentration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Isotonic 		- </a:t>
            </a:r>
            <a:r>
              <a:rPr lang="en-US" sz="2800" dirty="0" smtClean="0"/>
              <a:t>equal concentrations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Hypotonic	- </a:t>
            </a:r>
            <a:r>
              <a:rPr lang="en-US" sz="2800" dirty="0" smtClean="0"/>
              <a:t>solute conc. is lower outside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Hypertonic	- </a:t>
            </a:r>
            <a:r>
              <a:rPr lang="en-US" sz="2800" dirty="0" smtClean="0"/>
              <a:t>solute conc. is higher outside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Isotonic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Concentration of dissolved substance (solute) is the same inside as it is outside of the cell</a:t>
            </a:r>
          </a:p>
          <a:p>
            <a:endParaRPr lang="en-US" sz="2800" dirty="0" smtClean="0"/>
          </a:p>
          <a:p>
            <a:r>
              <a:rPr lang="en-US" sz="2800" dirty="0" smtClean="0"/>
              <a:t>Dynamic equilibrium- no net movement of water</a:t>
            </a:r>
          </a:p>
          <a:p>
            <a:pPr>
              <a:buNone/>
            </a:pPr>
            <a:r>
              <a:rPr lang="en-US" sz="2800" dirty="0" smtClean="0"/>
              <a:t>	“changing”  “same”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Hypotonic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  <a:p>
            <a:r>
              <a:rPr lang="en-US" sz="2800" dirty="0" smtClean="0"/>
              <a:t>Concentration of solute is lower outside the cell as it is inside the cell</a:t>
            </a:r>
          </a:p>
          <a:p>
            <a:endParaRPr lang="en-US" sz="1200" dirty="0" smtClean="0"/>
          </a:p>
          <a:p>
            <a:r>
              <a:rPr lang="en-US" sz="2800" dirty="0" smtClean="0"/>
              <a:t>Water moves into the cell</a:t>
            </a:r>
          </a:p>
          <a:p>
            <a:endParaRPr lang="en-US" sz="1200" dirty="0" smtClean="0"/>
          </a:p>
          <a:p>
            <a:r>
              <a:rPr lang="en-US" sz="2800" dirty="0" err="1" smtClean="0"/>
              <a:t>Turgor</a:t>
            </a:r>
            <a:r>
              <a:rPr lang="en-US" sz="2800" dirty="0" smtClean="0"/>
              <a:t> pressure- pressure inside a cell</a:t>
            </a:r>
          </a:p>
          <a:p>
            <a:pPr lvl="1"/>
            <a:r>
              <a:rPr lang="en-US" dirty="0" smtClean="0"/>
              <a:t>Increases in a hypotonic solution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Ex:  Grocery store, House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Movement of particles from an area of higher concentration to an area of lower concentration.</a:t>
            </a:r>
          </a:p>
          <a:p>
            <a:endParaRPr lang="en-US" sz="1200" dirty="0" smtClean="0"/>
          </a:p>
          <a:p>
            <a:r>
              <a:rPr lang="en-US" sz="2800" u="sng" dirty="0" smtClean="0"/>
              <a:t>Brownian motion</a:t>
            </a:r>
          </a:p>
          <a:p>
            <a:pPr>
              <a:buNone/>
            </a:pPr>
            <a:r>
              <a:rPr lang="en-US" sz="2800" dirty="0" smtClean="0"/>
              <a:t>		- random motion of atoms/molecules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800" u="sng" dirty="0" smtClean="0"/>
              <a:t>Examples</a:t>
            </a:r>
            <a:r>
              <a:rPr lang="en-US" sz="2800" dirty="0" smtClean="0"/>
              <a:t>:  food coloring in water, perfume, tea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Hypertonic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2800" dirty="0" smtClean="0"/>
              <a:t>Concentration of solute in higher outside the cell than inside the cell</a:t>
            </a:r>
          </a:p>
          <a:p>
            <a:endParaRPr lang="en-US" sz="1200" dirty="0" smtClean="0"/>
          </a:p>
          <a:p>
            <a:r>
              <a:rPr lang="en-US" sz="2800" dirty="0" smtClean="0"/>
              <a:t>Water moves out of the cell</a:t>
            </a:r>
          </a:p>
          <a:p>
            <a:endParaRPr lang="en-US" sz="1200" dirty="0" smtClean="0"/>
          </a:p>
          <a:p>
            <a:r>
              <a:rPr lang="en-US" sz="2800" dirty="0" smtClean="0"/>
              <a:t>Animal cells shrivel or </a:t>
            </a:r>
            <a:r>
              <a:rPr lang="en-US" sz="2800" u="sng" dirty="0" smtClean="0"/>
              <a:t>crenate</a:t>
            </a:r>
          </a:p>
          <a:p>
            <a:pPr lvl="1"/>
            <a:r>
              <a:rPr lang="en-US" sz="2800" dirty="0" smtClean="0"/>
              <a:t>Do not salt meat before cooking!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vs. </a:t>
            </a:r>
            <a:r>
              <a:rPr lang="en-US" smtClean="0"/>
              <a:t>Active Transport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Passive does not require energy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		Active requires energy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Movement of particles across a membrane by diffusion.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No energy required</a:t>
            </a:r>
          </a:p>
          <a:p>
            <a:pPr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Facilitated diffusion- enter by transport protein</a:t>
            </a:r>
          </a:p>
          <a:p>
            <a:pPr lvl="1"/>
            <a:r>
              <a:rPr lang="en-US" sz="3000" dirty="0" smtClean="0">
                <a:latin typeface="+mj-lt"/>
              </a:rPr>
              <a:t>Ex: sugar and amino acids</a:t>
            </a:r>
            <a:endParaRPr lang="en-US" sz="3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materials against a concentration gradient requiring energy (</a:t>
            </a:r>
            <a:r>
              <a:rPr lang="en-US" dirty="0" err="1" smtClean="0"/>
              <a:t>low</a:t>
            </a:r>
            <a:r>
              <a:rPr lang="en-US" dirty="0" err="1" smtClean="0">
                <a:sym typeface="Wingdings" pitchFamily="2" charset="2"/>
              </a:rPr>
              <a:t>high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How active transport occurs: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Particle binds with protein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Uses energy to change the shape of the protein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Particle is released to the other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of large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Endocytosis</a:t>
            </a:r>
            <a:r>
              <a:rPr lang="en-US" dirty="0" smtClean="0"/>
              <a:t>- </a:t>
            </a:r>
          </a:p>
          <a:p>
            <a:pPr lvl="1"/>
            <a:r>
              <a:rPr lang="en-US" dirty="0" smtClean="0"/>
              <a:t>cell surrounds material</a:t>
            </a:r>
          </a:p>
          <a:p>
            <a:pPr lvl="1"/>
            <a:r>
              <a:rPr lang="en-US" dirty="0" smtClean="0"/>
              <a:t>Forms a vacuole using the plasma membrane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Exocytosis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Reverse process for expelling wastes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use energy to move masses of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Fish: Saltwater vs. Freshwater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Section Review </a:t>
            </a:r>
            <a:r>
              <a:rPr lang="en-US" smtClean="0"/>
              <a:t>1-5  p.200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 of diffusion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can speed up diffusion?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Concentration- more particles (#</a:t>
            </a:r>
            <a:r>
              <a:rPr lang="en-US" sz="3600" dirty="0" smtClean="0"/>
              <a:t>1</a:t>
            </a:r>
            <a:r>
              <a:rPr lang="en-US" sz="3000" dirty="0" smtClean="0"/>
              <a:t> factor)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Temperature- particles move faster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Pressure- accelerates particles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Oxygen</a:t>
            </a:r>
          </a:p>
          <a:p>
            <a:r>
              <a:rPr lang="en-US" sz="3200" dirty="0" smtClean="0"/>
              <a:t>Nutrients</a:t>
            </a:r>
          </a:p>
          <a:p>
            <a:r>
              <a:rPr lang="en-US" sz="3200" dirty="0" smtClean="0"/>
              <a:t>Waste </a:t>
            </a:r>
          </a:p>
          <a:p>
            <a:pPr>
              <a:buNone/>
            </a:pPr>
            <a:r>
              <a:rPr lang="en-US" sz="3200" dirty="0" smtClean="0"/>
              <a:t>			enter and exit cells by diffusion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Semipermeable</a:t>
            </a:r>
            <a:r>
              <a:rPr lang="en-US" sz="2800" dirty="0" smtClean="0"/>
              <a:t>, flexible boundary between the cell and its environment</a:t>
            </a:r>
          </a:p>
          <a:p>
            <a:endParaRPr lang="en-US" sz="2800" dirty="0" smtClean="0"/>
          </a:p>
          <a:p>
            <a:r>
              <a:rPr lang="en-US" sz="2800" dirty="0" smtClean="0"/>
              <a:t>Cell Functions: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- Need food		- Need O2 ; Give off CO2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- Use energy		- Send messages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- Give off waste		- Maintain homeostasis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		* All must pass through a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Permeability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Membrane allows some molecules to pass through; keeping others out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Water, Oxygen, CO2, Nitrogen move freely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Sugars, amino acids, and fats cannot pass freely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Structure</a:t>
            </a:r>
            <a:r>
              <a:rPr lang="en-US" dirty="0" smtClean="0"/>
              <a:t>: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Two layers: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Each composed of lipids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Protein molecules embedded in layer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Phosphate group instead of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fatty acid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Attracts water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Structure</a:t>
            </a:r>
            <a:r>
              <a:rPr lang="en-US" dirty="0" smtClean="0"/>
              <a:t>: </a:t>
            </a:r>
            <a:r>
              <a:rPr lang="en-US" dirty="0" err="1" smtClean="0"/>
              <a:t>Phospholipid</a:t>
            </a:r>
            <a:r>
              <a:rPr lang="en-US" dirty="0" smtClean="0"/>
              <a:t> </a:t>
            </a:r>
            <a:r>
              <a:rPr lang="en-US" dirty="0" err="1" smtClean="0"/>
              <a:t>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Phospholipid</a:t>
            </a:r>
            <a:r>
              <a:rPr lang="en-US" sz="3200" dirty="0" smtClean="0"/>
              <a:t> contains:</a:t>
            </a:r>
          </a:p>
          <a:p>
            <a:pPr lvl="1"/>
            <a:r>
              <a:rPr lang="en-US" sz="3000" dirty="0" smtClean="0"/>
              <a:t> polar head         </a:t>
            </a:r>
            <a:r>
              <a:rPr lang="en-US" sz="3000" dirty="0" smtClean="0">
                <a:sym typeface="Wingdings" pitchFamily="2" charset="2"/>
              </a:rPr>
              <a:t> attracts water</a:t>
            </a:r>
            <a:endParaRPr lang="en-US" sz="3000" dirty="0" smtClean="0"/>
          </a:p>
          <a:p>
            <a:pPr lvl="1"/>
            <a:r>
              <a:rPr lang="en-US" sz="3000" dirty="0" smtClean="0"/>
              <a:t> non-polar tails  </a:t>
            </a:r>
            <a:r>
              <a:rPr lang="en-US" sz="3000" dirty="0" smtClean="0">
                <a:sym typeface="Wingdings" pitchFamily="2" charset="2"/>
              </a:rPr>
              <a:t> repels water </a:t>
            </a:r>
          </a:p>
          <a:p>
            <a:pPr lvl="1"/>
            <a:endParaRPr lang="en-US" sz="3000" dirty="0"/>
          </a:p>
        </p:txBody>
      </p:sp>
      <p:pic>
        <p:nvPicPr>
          <p:cNvPr id="4" name="Picture 3" descr="phospholipi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286000"/>
            <a:ext cx="1552575" cy="2171700"/>
          </a:xfrm>
          <a:prstGeom prst="rect">
            <a:avLst/>
          </a:prstGeom>
        </p:spPr>
      </p:pic>
      <p:pic>
        <p:nvPicPr>
          <p:cNvPr id="5" name="Picture 4" descr="lipidbilay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065524"/>
            <a:ext cx="3505200" cy="279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m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438401"/>
            <a:ext cx="6468912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Phospholipids are free to move sideways</a:t>
            </a:r>
          </a:p>
          <a:p>
            <a:pPr lvl="1"/>
            <a:r>
              <a:rPr lang="en-US" sz="3000" dirty="0" smtClean="0"/>
              <a:t>Like ping-pong balls in a bucket of water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1129</TotalTime>
  <Words>538</Words>
  <Application>Microsoft Office PowerPoint</Application>
  <PresentationFormat>On-screen Show (4:3)</PresentationFormat>
  <Paragraphs>134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6.2 Water and Diffusion</vt:lpstr>
      <vt:lpstr>Diffusion</vt:lpstr>
      <vt:lpstr>Rate of diffusion </vt:lpstr>
      <vt:lpstr>Importance of Diffusion</vt:lpstr>
      <vt:lpstr>7.2 Plasma Membrane</vt:lpstr>
      <vt:lpstr>Selective Permeability</vt:lpstr>
      <vt:lpstr>Structure: Phospholipid Bilayer</vt:lpstr>
      <vt:lpstr>Structure: Phospholipid Bilayer</vt:lpstr>
      <vt:lpstr>Fluid Mosaic Model</vt:lpstr>
      <vt:lpstr>Slide 10</vt:lpstr>
      <vt:lpstr>Saturated vs. Unsaturated Fatty Acids</vt:lpstr>
      <vt:lpstr>Cholesterol</vt:lpstr>
      <vt:lpstr>Membrane/Transport Proteins</vt:lpstr>
      <vt:lpstr>8.1 Cellular Transport</vt:lpstr>
      <vt:lpstr>Saltwater</vt:lpstr>
      <vt:lpstr>Which way will the water cross?</vt:lpstr>
      <vt:lpstr>Types of Solutions</vt:lpstr>
      <vt:lpstr>Isotonic Solution</vt:lpstr>
      <vt:lpstr>Hypotonic Solution</vt:lpstr>
      <vt:lpstr>Hypertonic Solution</vt:lpstr>
      <vt:lpstr>Passive vs. Active Transport</vt:lpstr>
      <vt:lpstr>Passive Transport</vt:lpstr>
      <vt:lpstr>Active Transport</vt:lpstr>
      <vt:lpstr>Transport of large particles</vt:lpstr>
      <vt:lpstr>Fish: Saltwater vs. Freshwater</vt:lpstr>
      <vt:lpstr>8.1 Section Review 1-5  p.200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 Water and Diffusion</dc:title>
  <dc:creator/>
  <cp:lastModifiedBy> </cp:lastModifiedBy>
  <cp:revision>90</cp:revision>
  <dcterms:created xsi:type="dcterms:W3CDTF">2006-08-16T00:00:00Z</dcterms:created>
  <dcterms:modified xsi:type="dcterms:W3CDTF">2010-04-14T18:17:17Z</dcterms:modified>
</cp:coreProperties>
</file>